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2" r:id="rId4"/>
    <p:sldId id="265" r:id="rId5"/>
    <p:sldId id="268" r:id="rId6"/>
    <p:sldId id="269" r:id="rId7"/>
    <p:sldId id="264" r:id="rId8"/>
    <p:sldId id="257" r:id="rId9"/>
    <p:sldId id="259" r:id="rId10"/>
    <p:sldId id="260" r:id="rId11"/>
    <p:sldId id="263" r:id="rId12"/>
    <p:sldId id="258" r:id="rId13"/>
    <p:sldId id="261" r:id="rId14"/>
    <p:sldId id="267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46"/>
  </p:normalViewPr>
  <p:slideViewPr>
    <p:cSldViewPr snapToGrid="0">
      <p:cViewPr varScale="1">
        <p:scale>
          <a:sx n="84" d="100"/>
          <a:sy n="84" d="100"/>
        </p:scale>
        <p:origin x="2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anzhelik:Documents:%20&#1088;&#1072;&#1073;&#1086;&#1090;&#1072;:&#1086;&#1090;&#1095;&#1077;&#1090;&#1099;:&#1086;&#1090;&#1095;&#1077;&#1090;&#1099;%20&#1087;&#1086;%20&#1085;&#1072;&#1091;&#1082;&#1077;%20:&#1086;&#1090;&#1095;&#1077;&#1090;%20&#1087;&#1086;%20&#1085;&#1072;&#1091;&#1082;&#1077;%202016:&#1048;&#1043;&#1059;&#1055;%202016%20&#1076;&#1086;&#1088;&#1072;&#1073;&#1086;&#1090;&#1082;&#1072;%2015.01.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anzhelik:Documents:%20&#1088;&#1072;&#1073;&#1086;&#1090;&#1072;:&#1086;&#1090;&#1095;&#1077;&#1090;&#1099;:&#1086;&#1090;&#1095;&#1077;&#1090;&#1099;%20&#1087;&#1086;%20&#1085;&#1072;&#1091;&#1082;&#1077;%20:&#1086;&#1090;&#1095;&#1077;&#1090;%20&#1087;&#1086;%20&#1085;&#1072;&#1091;&#1082;&#1077;%202016:&#1048;&#1043;&#1059;&#1055;%202016%20&#1076;&#1086;&#1088;&#1072;&#1073;&#1086;&#1090;&#1082;&#1072;%2015.01.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Лист1!$A$121:$A$124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Лист1!$B$121:$B$124</c:f>
              <c:numCache>
                <c:formatCode>General</c:formatCode>
                <c:ptCount val="4"/>
                <c:pt idx="0">
                  <c:v>4141</c:v>
                </c:pt>
                <c:pt idx="1">
                  <c:v>2905</c:v>
                </c:pt>
                <c:pt idx="2">
                  <c:v>5120</c:v>
                </c:pt>
                <c:pt idx="3">
                  <c:v>9749.6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AB-E54A-BCB1-8FF3037F9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9535352"/>
        <c:axId val="227847280"/>
      </c:barChart>
      <c:catAx>
        <c:axId val="229535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227847280"/>
        <c:crosses val="autoZero"/>
        <c:auto val="1"/>
        <c:lblAlgn val="ctr"/>
        <c:lblOffset val="100"/>
        <c:noMultiLvlLbl val="0"/>
      </c:catAx>
      <c:valAx>
        <c:axId val="22784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229535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Лист1!$A$51:$A$54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Лист1!$B$51:$B$54</c:f>
              <c:numCache>
                <c:formatCode>General</c:formatCode>
                <c:ptCount val="4"/>
                <c:pt idx="0">
                  <c:v>7</c:v>
                </c:pt>
                <c:pt idx="1">
                  <c:v>23</c:v>
                </c:pt>
                <c:pt idx="2">
                  <c:v>43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E-604E-9D1E-A5AD5AF6C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482552"/>
        <c:axId val="242480984"/>
      </c:barChart>
      <c:catAx>
        <c:axId val="242482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242480984"/>
        <c:crosses val="autoZero"/>
        <c:auto val="1"/>
        <c:lblAlgn val="ctr"/>
        <c:lblOffset val="100"/>
        <c:noMultiLvlLbl val="0"/>
      </c:catAx>
      <c:valAx>
        <c:axId val="242480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42482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712152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>
              <a:cs typeface="Arial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AE0869-1E5F-4065-97E3-7BC44B1D7085}" type="slidenum">
              <a:rPr lang="ru-RU">
                <a:cs typeface="Arial" charset="0"/>
              </a:rPr>
              <a:pPr/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2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>
              <a:cs typeface="Arial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D2D24A-FB75-4901-B837-2751235E700C}" type="slidenum">
              <a:rPr lang="ru-RU">
                <a:cs typeface="Arial" charset="0"/>
              </a:rPr>
              <a:pPr/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5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BFCCB-DF0A-44EC-96EA-362165887506}" type="datetime1">
              <a:rPr lang="ru-RU"/>
              <a:pPr>
                <a:defRPr/>
              </a:pPr>
              <a:t>17.02.18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1E4CA-C7C2-407B-AB43-4494F2D8D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80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0008_image003" descr="slide0008_image00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62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0002_image001" descr="slide0002_image00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290353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ДНИ…"/>
          <p:cNvSpPr txBox="1"/>
          <p:nvPr/>
        </p:nvSpPr>
        <p:spPr>
          <a:xfrm>
            <a:off x="323850" y="2708275"/>
            <a:ext cx="8569325" cy="3539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 b="1"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Институт государственного управления и предпринимательства </a:t>
            </a:r>
          </a:p>
          <a:p>
            <a:pPr algn="ctr">
              <a:defRPr sz="3200" b="1"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 algn="ctr">
              <a:defRPr sz="3200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ДНИ АСПИРАНТУРЫ</a:t>
            </a:r>
          </a:p>
          <a:p>
            <a:pPr algn="ctr">
              <a:defRPr sz="3200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 В УРАЛЬСКОМ </a:t>
            </a:r>
          </a:p>
          <a:p>
            <a:pPr algn="ctr">
              <a:defRPr sz="3200" b="1">
                <a:latin typeface="Verdana"/>
                <a:ea typeface="Verdana"/>
                <a:cs typeface="Verdana"/>
                <a:sym typeface="Verdana"/>
              </a:defRPr>
            </a:pPr>
            <a:r>
              <a:rPr dirty="0"/>
              <a:t>ФЕДЕРАЛЬНОМ УНИВЕРСИТЕТЕ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Голомидова…"/>
          <p:cNvSpPr txBox="1"/>
          <p:nvPr/>
        </p:nvSpPr>
        <p:spPr>
          <a:xfrm>
            <a:off x="4284662" y="598487"/>
            <a:ext cx="4464051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600" b="1"/>
            </a:pPr>
            <a:r>
              <a:t>Голомидова </a:t>
            </a:r>
          </a:p>
          <a:p>
            <a:pPr>
              <a:defRPr sz="2600" b="1"/>
            </a:pPr>
            <a:r>
              <a:t>Марина Васильевна</a:t>
            </a:r>
          </a:p>
        </p:txBody>
      </p:sp>
      <p:pic>
        <p:nvPicPr>
          <p:cNvPr id="4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836612"/>
            <a:ext cx="3743325" cy="5018088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Доктор филологических наук, профессор…"/>
          <p:cNvSpPr txBox="1"/>
          <p:nvPr/>
        </p:nvSpPr>
        <p:spPr>
          <a:xfrm>
            <a:off x="4284662" y="1511300"/>
            <a:ext cx="4535488" cy="5171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700"/>
            </a:pPr>
            <a:r>
              <a:rPr dirty="0" err="1"/>
              <a:t>Доктор</a:t>
            </a:r>
            <a:r>
              <a:rPr dirty="0"/>
              <a:t> </a:t>
            </a:r>
            <a:r>
              <a:rPr dirty="0" err="1"/>
              <a:t>филологических</a:t>
            </a:r>
            <a:r>
              <a:rPr dirty="0"/>
              <a:t> </a:t>
            </a:r>
            <a:r>
              <a:rPr dirty="0" err="1"/>
              <a:t>наук</a:t>
            </a:r>
            <a:r>
              <a:rPr dirty="0"/>
              <a:t>, </a:t>
            </a:r>
            <a:r>
              <a:rPr dirty="0" err="1"/>
              <a:t>профессор</a:t>
            </a:r>
            <a:endParaRPr dirty="0"/>
          </a:p>
          <a:p>
            <a:pPr>
              <a:defRPr sz="1700"/>
            </a:pPr>
            <a:r>
              <a:rPr dirty="0" err="1"/>
              <a:t>Профессор</a:t>
            </a:r>
            <a:r>
              <a:rPr dirty="0"/>
              <a:t> </a:t>
            </a:r>
            <a:r>
              <a:rPr dirty="0" err="1"/>
              <a:t>кафедры</a:t>
            </a:r>
            <a:r>
              <a:rPr dirty="0"/>
              <a:t> </a:t>
            </a:r>
            <a:r>
              <a:rPr dirty="0" err="1"/>
              <a:t>интегрированных</a:t>
            </a:r>
            <a:r>
              <a:rPr dirty="0"/>
              <a:t> </a:t>
            </a:r>
            <a:r>
              <a:rPr dirty="0" err="1"/>
              <a:t>маркетинговых</a:t>
            </a:r>
            <a:r>
              <a:rPr dirty="0"/>
              <a:t> </a:t>
            </a:r>
            <a:r>
              <a:rPr dirty="0" err="1"/>
              <a:t>коммуникаций</a:t>
            </a:r>
            <a:r>
              <a:rPr dirty="0"/>
              <a:t> и </a:t>
            </a:r>
            <a:r>
              <a:rPr dirty="0" err="1"/>
              <a:t>брендинга</a:t>
            </a:r>
            <a:endParaRPr dirty="0"/>
          </a:p>
          <a:p>
            <a:pPr>
              <a:defRPr sz="1700"/>
            </a:pPr>
            <a:endParaRPr dirty="0"/>
          </a:p>
          <a:p>
            <a:pPr>
              <a:defRPr sz="1700"/>
            </a:pPr>
            <a:r>
              <a:rPr dirty="0" err="1"/>
              <a:t>Научные</a:t>
            </a:r>
            <a:r>
              <a:rPr dirty="0"/>
              <a:t> </a:t>
            </a:r>
            <a:r>
              <a:rPr dirty="0" err="1"/>
              <a:t>интересы</a:t>
            </a:r>
            <a:r>
              <a:rPr dirty="0"/>
              <a:t>: </a:t>
            </a:r>
            <a:r>
              <a:rPr dirty="0" err="1"/>
              <a:t>прагматика</a:t>
            </a:r>
            <a:r>
              <a:rPr dirty="0"/>
              <a:t> </a:t>
            </a:r>
            <a:r>
              <a:rPr dirty="0" err="1"/>
              <a:t>речевой</a:t>
            </a:r>
            <a:r>
              <a:rPr dirty="0"/>
              <a:t> </a:t>
            </a:r>
            <a:r>
              <a:rPr dirty="0" err="1"/>
              <a:t>деятельности</a:t>
            </a:r>
            <a:r>
              <a:rPr dirty="0"/>
              <a:t>, </a:t>
            </a:r>
            <a:r>
              <a:rPr dirty="0" err="1"/>
              <a:t>ономастика</a:t>
            </a:r>
            <a:r>
              <a:rPr dirty="0"/>
              <a:t>, </a:t>
            </a:r>
            <a:r>
              <a:rPr dirty="0" err="1"/>
              <a:t>ономасиология</a:t>
            </a:r>
            <a:r>
              <a:rPr dirty="0"/>
              <a:t>, </a:t>
            </a:r>
            <a:r>
              <a:rPr dirty="0" err="1"/>
              <a:t>семиотика</a:t>
            </a:r>
            <a:r>
              <a:rPr dirty="0"/>
              <a:t>.</a:t>
            </a:r>
          </a:p>
          <a:p>
            <a:pPr>
              <a:defRPr sz="1700"/>
            </a:pPr>
            <a:endParaRPr dirty="0"/>
          </a:p>
          <a:p>
            <a:pPr>
              <a:defRPr sz="1700"/>
            </a:pPr>
            <a:r>
              <a:rPr dirty="0" err="1"/>
              <a:t>Член</a:t>
            </a:r>
            <a:r>
              <a:rPr dirty="0"/>
              <a:t> </a:t>
            </a:r>
            <a:r>
              <a:rPr dirty="0" err="1"/>
              <a:t>диссертационного</a:t>
            </a:r>
            <a:r>
              <a:rPr dirty="0"/>
              <a:t> </a:t>
            </a:r>
            <a:r>
              <a:rPr dirty="0" err="1"/>
              <a:t>совета</a:t>
            </a:r>
            <a:r>
              <a:rPr dirty="0"/>
              <a:t> Д 212.285.15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базе</a:t>
            </a:r>
            <a:r>
              <a:rPr dirty="0"/>
              <a:t> ФГАОУ ВО «</a:t>
            </a:r>
            <a:r>
              <a:rPr dirty="0" err="1"/>
              <a:t>Уральский</a:t>
            </a:r>
            <a:r>
              <a:rPr dirty="0"/>
              <a:t> </a:t>
            </a:r>
            <a:r>
              <a:rPr dirty="0" err="1"/>
              <a:t>федеральный</a:t>
            </a:r>
            <a:r>
              <a:rPr dirty="0"/>
              <a:t> </a:t>
            </a:r>
            <a:r>
              <a:rPr dirty="0" err="1"/>
              <a:t>университет</a:t>
            </a:r>
            <a:r>
              <a:rPr dirty="0"/>
              <a:t> </a:t>
            </a:r>
            <a:r>
              <a:rPr dirty="0" err="1"/>
              <a:t>имени</a:t>
            </a:r>
            <a:r>
              <a:rPr dirty="0"/>
              <a:t> </a:t>
            </a:r>
            <a:r>
              <a:rPr dirty="0" err="1"/>
              <a:t>первого</a:t>
            </a:r>
            <a:r>
              <a:rPr dirty="0"/>
              <a:t> </a:t>
            </a:r>
            <a:r>
              <a:rPr dirty="0" err="1"/>
              <a:t>Президента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 Б.Н. </a:t>
            </a:r>
            <a:r>
              <a:rPr dirty="0" err="1"/>
              <a:t>Ельцина</a:t>
            </a:r>
            <a:r>
              <a:rPr dirty="0"/>
              <a:t>» </a:t>
            </a:r>
          </a:p>
          <a:p>
            <a:pPr>
              <a:defRPr sz="1700"/>
            </a:pPr>
            <a:endParaRPr dirty="0"/>
          </a:p>
          <a:p>
            <a:pPr>
              <a:defRPr sz="1700"/>
            </a:pPr>
            <a:r>
              <a:rPr dirty="0" err="1"/>
              <a:t>Направление</a:t>
            </a:r>
            <a:r>
              <a:rPr dirty="0"/>
              <a:t> </a:t>
            </a:r>
            <a:r>
              <a:rPr dirty="0" err="1"/>
              <a:t>подготовки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аспирантов</a:t>
            </a:r>
            <a:r>
              <a:rPr dirty="0"/>
              <a:t> – 45.06.01 </a:t>
            </a:r>
            <a:r>
              <a:rPr dirty="0" err="1"/>
              <a:t>Языкознание</a:t>
            </a:r>
            <a:r>
              <a:rPr dirty="0"/>
              <a:t> и </a:t>
            </a:r>
            <a:r>
              <a:rPr dirty="0" err="1"/>
              <a:t>литературоведение</a:t>
            </a:r>
            <a:endParaRPr dirty="0"/>
          </a:p>
          <a:p>
            <a:pPr>
              <a:defRPr sz="1700"/>
            </a:pPr>
            <a:r>
              <a:rPr dirty="0" err="1"/>
              <a:t>Шифры</a:t>
            </a:r>
            <a:r>
              <a:rPr dirty="0"/>
              <a:t> </a:t>
            </a:r>
            <a:r>
              <a:rPr dirty="0" err="1"/>
              <a:t>специальностей</a:t>
            </a:r>
            <a:r>
              <a:rPr dirty="0"/>
              <a:t> </a:t>
            </a:r>
          </a:p>
          <a:p>
            <a:pPr>
              <a:defRPr sz="1700"/>
            </a:pPr>
            <a:r>
              <a:rPr dirty="0"/>
              <a:t>10.02.01 – </a:t>
            </a:r>
            <a:r>
              <a:rPr dirty="0" err="1"/>
              <a:t>русский</a:t>
            </a:r>
            <a:r>
              <a:rPr dirty="0"/>
              <a:t> </a:t>
            </a:r>
            <a:r>
              <a:rPr dirty="0" err="1"/>
              <a:t>язык</a:t>
            </a:r>
            <a:endParaRPr dirty="0"/>
          </a:p>
          <a:p>
            <a:pPr>
              <a:defRPr sz="1700"/>
            </a:pPr>
            <a:r>
              <a:rPr dirty="0"/>
              <a:t>10.02.19 – </a:t>
            </a:r>
            <a:r>
              <a:rPr dirty="0" err="1"/>
              <a:t>теория</a:t>
            </a:r>
            <a:r>
              <a:rPr dirty="0"/>
              <a:t> </a:t>
            </a:r>
            <a:r>
              <a:rPr dirty="0" err="1"/>
              <a:t>языка</a:t>
            </a:r>
            <a:endParaRPr dirty="0"/>
          </a:p>
          <a:p>
            <a:pPr>
              <a:defRPr sz="1700"/>
            </a:pPr>
            <a:endParaRPr dirty="0"/>
          </a:p>
        </p:txBody>
      </p:sp>
      <p:sp>
        <p:nvSpPr>
          <p:cNvPr id="42" name="marinagolomidova@urfu.ru"/>
          <p:cNvSpPr txBox="1"/>
          <p:nvPr/>
        </p:nvSpPr>
        <p:spPr>
          <a:xfrm>
            <a:off x="468312" y="5949950"/>
            <a:ext cx="3643571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 b="1"/>
            </a:lvl1pPr>
          </a:lstStyle>
          <a:p>
            <a:r>
              <a:t>marinagolomidova@urfu.ru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Доктор философских наук, профессор,…"/>
          <p:cNvSpPr txBox="1"/>
          <p:nvPr/>
        </p:nvSpPr>
        <p:spPr>
          <a:xfrm>
            <a:off x="4284662" y="1052512"/>
            <a:ext cx="4679951" cy="518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1800" b="1"/>
            </a:pPr>
            <a:endParaRPr/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t>Доктор философских наук, профессор,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t>заслуженный деятель науки РФ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t>Профессор-исследователь ИГУП УрФУ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t>Первый федеральный вице-президент Российского общества социологов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t>Под руководством Г.Е. Зборовского защищено 10 докторских и 48 кандидатских диссертаций.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endParaRPr/>
          </a:p>
          <a:p>
            <a:pPr>
              <a:lnSpc>
                <a:spcPct val="80000"/>
              </a:lnSpc>
              <a:spcBef>
                <a:spcPts val="400"/>
              </a:spcBef>
              <a:defRPr sz="1800" b="1"/>
            </a:pPr>
            <a:r>
              <a:t>Области научных интересов:</a:t>
            </a:r>
          </a:p>
          <a:p>
            <a:pPr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pPr>
            <a:r>
              <a:t>теоретическая социология</a:t>
            </a:r>
          </a:p>
          <a:p>
            <a:pPr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pPr>
            <a:r>
              <a:t>теория социальной общности</a:t>
            </a:r>
          </a:p>
          <a:p>
            <a:pPr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pPr>
            <a:r>
              <a:t>социология образования</a:t>
            </a:r>
          </a:p>
          <a:p>
            <a:pPr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pPr>
            <a:r>
              <a:t>социология управления</a:t>
            </a:r>
          </a:p>
          <a:p>
            <a:pPr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pPr>
            <a:r>
              <a:t>социология времени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endParaRPr/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t>Руководитель научной группы «Управление стратегиями развития социальных общностей».</a:t>
            </a:r>
          </a:p>
        </p:txBody>
      </p:sp>
      <p:pic>
        <p:nvPicPr>
          <p:cNvPr id="35" name="H:\РФФИ_2016\Монография_2017\Готовая_монография\IMG_0449-обр.jpg" descr="H:\РФФИ_2016\Монография_2017\Готовая_монография\IMG_0449-обр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692150"/>
            <a:ext cx="3554413" cy="5332413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G.E.Zborovsky@urfu.ru"/>
          <p:cNvSpPr txBox="1"/>
          <p:nvPr/>
        </p:nvSpPr>
        <p:spPr>
          <a:xfrm>
            <a:off x="971550" y="6175375"/>
            <a:ext cx="3587750" cy="80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2200" b="1"/>
            </a:lvl1pPr>
          </a:lstStyle>
          <a:p>
            <a:r>
              <a:t>G.E.Zborovsky@urfu.ru</a:t>
            </a:r>
          </a:p>
        </p:txBody>
      </p:sp>
      <p:sp>
        <p:nvSpPr>
          <p:cNvPr id="37" name="Зборовский Гарольд Ефимович"/>
          <p:cNvSpPr txBox="1"/>
          <p:nvPr/>
        </p:nvSpPr>
        <p:spPr>
          <a:xfrm>
            <a:off x="4284662" y="692150"/>
            <a:ext cx="4859338" cy="1234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 b="1"/>
            </a:lvl1pPr>
          </a:lstStyle>
          <a:p>
            <a:r>
              <a:t>Зборовский Гарольд Ефимович</a:t>
            </a:r>
          </a:p>
        </p:txBody>
      </p:sp>
    </p:spTree>
    <p:extLst>
      <p:ext uri="{BB962C8B-B14F-4D97-AF65-F5344CB8AC3E}">
        <p14:creationId xmlns:p14="http://schemas.microsoft.com/office/powerpoint/2010/main" val="404727770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87" y="836612"/>
            <a:ext cx="3816351" cy="5184776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.m.rezer@urfu.ru"/>
          <p:cNvSpPr txBox="1"/>
          <p:nvPr/>
        </p:nvSpPr>
        <p:spPr>
          <a:xfrm>
            <a:off x="684212" y="6165850"/>
            <a:ext cx="3057526" cy="42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/>
            </a:pPr>
            <a:r>
              <a:t>  t.m.rezer@urfu.ru</a:t>
            </a:r>
          </a:p>
        </p:txBody>
      </p:sp>
      <p:sp>
        <p:nvSpPr>
          <p:cNvPr id="31" name="Резер Татьяна Михайловна"/>
          <p:cNvSpPr txBox="1"/>
          <p:nvPr/>
        </p:nvSpPr>
        <p:spPr>
          <a:xfrm>
            <a:off x="4284662" y="188912"/>
            <a:ext cx="4391026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600" b="1"/>
            </a:pPr>
            <a:br/>
            <a:r>
              <a:t>Резер Татьяна Михайловна</a:t>
            </a:r>
            <a:br/>
            <a:endParaRPr/>
          </a:p>
        </p:txBody>
      </p:sp>
      <p:sp>
        <p:nvSpPr>
          <p:cNvPr id="32" name="д.п.н., профессор, заслуженный учитель РФ…"/>
          <p:cNvSpPr txBox="1"/>
          <p:nvPr/>
        </p:nvSpPr>
        <p:spPr>
          <a:xfrm>
            <a:off x="4284662" y="981075"/>
            <a:ext cx="4608513" cy="6494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/>
            </a:pPr>
            <a:r>
              <a:rPr dirty="0" err="1"/>
              <a:t>д.п.н</a:t>
            </a:r>
            <a:r>
              <a:rPr dirty="0"/>
              <a:t>., </a:t>
            </a:r>
            <a:r>
              <a:rPr dirty="0" err="1"/>
              <a:t>профессор</a:t>
            </a:r>
            <a:r>
              <a:rPr dirty="0"/>
              <a:t>,</a:t>
            </a:r>
            <a:br>
              <a:rPr dirty="0"/>
            </a:br>
            <a:r>
              <a:rPr dirty="0" err="1"/>
              <a:t>заслуженный</a:t>
            </a:r>
            <a:r>
              <a:rPr dirty="0"/>
              <a:t> </a:t>
            </a:r>
            <a:r>
              <a:rPr dirty="0" err="1"/>
              <a:t>учитель</a:t>
            </a:r>
            <a:r>
              <a:rPr dirty="0"/>
              <a:t> РФ</a:t>
            </a:r>
          </a:p>
          <a:p>
            <a:pPr>
              <a:defRPr sz="1600" b="1"/>
            </a:pPr>
            <a:endParaRPr dirty="0"/>
          </a:p>
          <a:p>
            <a:pPr>
              <a:defRPr sz="1600" b="1">
                <a:solidFill>
                  <a:srgbClr val="C00000"/>
                </a:solidFill>
              </a:defRPr>
            </a:pPr>
            <a:r>
              <a:rPr dirty="0" err="1"/>
              <a:t>Автор</a:t>
            </a:r>
            <a:r>
              <a:rPr dirty="0"/>
              <a:t> </a:t>
            </a:r>
            <a:r>
              <a:rPr dirty="0" err="1"/>
              <a:t>более</a:t>
            </a:r>
            <a:r>
              <a:rPr dirty="0"/>
              <a:t> 3</a:t>
            </a:r>
            <a:r>
              <a:rPr lang="en-US" dirty="0"/>
              <a:t>00</a:t>
            </a:r>
            <a:r>
              <a:rPr dirty="0"/>
              <a:t> </a:t>
            </a:r>
            <a:r>
              <a:rPr dirty="0" err="1"/>
              <a:t>научных</a:t>
            </a:r>
            <a:r>
              <a:rPr dirty="0"/>
              <a:t> </a:t>
            </a:r>
            <a:r>
              <a:rPr dirty="0" err="1"/>
              <a:t>изданий</a:t>
            </a:r>
            <a:r>
              <a:rPr b="0" dirty="0">
                <a:solidFill>
                  <a:srgbClr val="000000"/>
                </a:solidFill>
              </a:rPr>
              <a:t>: </a:t>
            </a:r>
          </a:p>
          <a:p>
            <a:pPr>
              <a:defRPr sz="1600"/>
            </a:pPr>
            <a:r>
              <a:rPr dirty="0"/>
              <a:t>41 </a:t>
            </a:r>
            <a:r>
              <a:rPr dirty="0" err="1"/>
              <a:t>работа</a:t>
            </a:r>
            <a:r>
              <a:rPr dirty="0"/>
              <a:t> </a:t>
            </a:r>
            <a:r>
              <a:rPr dirty="0" err="1"/>
              <a:t>посвящена</a:t>
            </a:r>
            <a:r>
              <a:rPr dirty="0"/>
              <a:t> </a:t>
            </a:r>
            <a:r>
              <a:rPr dirty="0" err="1"/>
              <a:t>вопросам</a:t>
            </a:r>
            <a:r>
              <a:rPr dirty="0"/>
              <a:t> </a:t>
            </a:r>
            <a:r>
              <a:rPr dirty="0" err="1"/>
              <a:t>методики</a:t>
            </a:r>
            <a:r>
              <a:rPr dirty="0"/>
              <a:t> </a:t>
            </a:r>
            <a:r>
              <a:rPr dirty="0" err="1"/>
              <a:t>преподавания</a:t>
            </a:r>
            <a:r>
              <a:rPr dirty="0"/>
              <a:t> 24 </a:t>
            </a:r>
            <a:r>
              <a:rPr dirty="0" err="1"/>
              <a:t>учебных</a:t>
            </a:r>
            <a:r>
              <a:rPr dirty="0"/>
              <a:t> </a:t>
            </a:r>
            <a:r>
              <a:rPr dirty="0" err="1"/>
              <a:t>пособия</a:t>
            </a:r>
            <a:endParaRPr dirty="0"/>
          </a:p>
          <a:p>
            <a:pPr>
              <a:defRPr sz="1600"/>
            </a:pPr>
            <a:endParaRPr dirty="0"/>
          </a:p>
          <a:p>
            <a:pPr>
              <a:defRPr sz="1600" b="1">
                <a:solidFill>
                  <a:srgbClr val="C00000"/>
                </a:solidFill>
              </a:defRPr>
            </a:pPr>
            <a:r>
              <a:rPr dirty="0" err="1"/>
              <a:t>Сфера</a:t>
            </a:r>
            <a:r>
              <a:rPr dirty="0"/>
              <a:t> </a:t>
            </a:r>
            <a:r>
              <a:rPr dirty="0" err="1"/>
              <a:t>научных</a:t>
            </a:r>
            <a:r>
              <a:rPr dirty="0"/>
              <a:t> </a:t>
            </a:r>
            <a:r>
              <a:rPr dirty="0" err="1"/>
              <a:t>интересов</a:t>
            </a:r>
            <a:r>
              <a:rPr dirty="0"/>
              <a:t> </a:t>
            </a:r>
          </a:p>
          <a:p>
            <a:pPr>
              <a:buSzPct val="100000"/>
              <a:buChar char="✓"/>
              <a:defRPr sz="1600"/>
            </a:pPr>
            <a:r>
              <a:rPr dirty="0" err="1"/>
              <a:t>методы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технологии</a:t>
            </a:r>
            <a:r>
              <a:rPr dirty="0"/>
              <a:t> </a:t>
            </a:r>
            <a:r>
              <a:rPr dirty="0" err="1"/>
              <a:t>подготовки</a:t>
            </a:r>
            <a:r>
              <a:rPr dirty="0"/>
              <a:t> </a:t>
            </a:r>
            <a:r>
              <a:rPr dirty="0" err="1"/>
              <a:t>специалистов</a:t>
            </a:r>
            <a:endParaRPr dirty="0"/>
          </a:p>
          <a:p>
            <a:pPr>
              <a:buSzPct val="100000"/>
              <a:buChar char="✓"/>
              <a:defRPr sz="1600"/>
            </a:pPr>
            <a:r>
              <a:rPr dirty="0" err="1"/>
              <a:t>дидактика</a:t>
            </a:r>
            <a:r>
              <a:rPr dirty="0"/>
              <a:t> </a:t>
            </a:r>
            <a:r>
              <a:rPr dirty="0" err="1"/>
              <a:t>высшей</a:t>
            </a:r>
            <a:r>
              <a:rPr dirty="0"/>
              <a:t> </a:t>
            </a:r>
            <a:r>
              <a:rPr dirty="0" err="1"/>
              <a:t>школы</a:t>
            </a:r>
            <a:endParaRPr dirty="0"/>
          </a:p>
          <a:p>
            <a:pPr>
              <a:buSzPct val="100000"/>
              <a:buChar char="✓"/>
              <a:defRPr sz="1600"/>
            </a:pPr>
            <a:r>
              <a:rPr dirty="0" err="1"/>
              <a:t>теория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механизмы</a:t>
            </a:r>
            <a:r>
              <a:rPr dirty="0"/>
              <a:t> </a:t>
            </a:r>
            <a:r>
              <a:rPr dirty="0" err="1"/>
              <a:t>государственного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муниципального</a:t>
            </a:r>
            <a:r>
              <a:rPr dirty="0"/>
              <a:t> </a:t>
            </a:r>
            <a:r>
              <a:rPr dirty="0" err="1"/>
              <a:t>управления</a:t>
            </a:r>
            <a:r>
              <a:rPr dirty="0"/>
              <a:t> </a:t>
            </a:r>
          </a:p>
          <a:p>
            <a:pPr>
              <a:buSzPct val="100000"/>
              <a:buChar char="✓"/>
              <a:defRPr sz="1600"/>
            </a:pPr>
            <a:r>
              <a:rPr dirty="0" err="1"/>
              <a:t>развитие</a:t>
            </a:r>
            <a:r>
              <a:rPr dirty="0"/>
              <a:t> </a:t>
            </a:r>
            <a:r>
              <a:rPr dirty="0" err="1"/>
              <a:t>гражданского</a:t>
            </a:r>
            <a:r>
              <a:rPr dirty="0"/>
              <a:t> </a:t>
            </a:r>
            <a:r>
              <a:rPr dirty="0" err="1"/>
              <a:t>общества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правы</a:t>
            </a:r>
            <a:r>
              <a:rPr dirty="0"/>
              <a:t> </a:t>
            </a:r>
            <a:r>
              <a:rPr dirty="0" err="1"/>
              <a:t>человека</a:t>
            </a:r>
            <a:endParaRPr dirty="0"/>
          </a:p>
          <a:p>
            <a:pPr>
              <a:buSzPct val="100000"/>
              <a:buChar char="✓"/>
              <a:defRPr sz="1600"/>
            </a:pPr>
            <a:endParaRPr dirty="0"/>
          </a:p>
          <a:p>
            <a:pPr>
              <a:defRPr sz="1600" b="1">
                <a:solidFill>
                  <a:srgbClr val="C00000"/>
                </a:solidFill>
              </a:defRPr>
            </a:pPr>
            <a:r>
              <a:rPr dirty="0" err="1"/>
              <a:t>Шифр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направление</a:t>
            </a:r>
            <a:r>
              <a:rPr dirty="0"/>
              <a:t> </a:t>
            </a:r>
            <a:r>
              <a:rPr dirty="0" err="1"/>
              <a:t>подготовки</a:t>
            </a:r>
            <a:r>
              <a:rPr dirty="0"/>
              <a:t> </a:t>
            </a:r>
            <a:r>
              <a:rPr dirty="0" err="1"/>
              <a:t>аспирантов</a:t>
            </a:r>
            <a:r>
              <a:rPr dirty="0"/>
              <a:t>: </a:t>
            </a:r>
          </a:p>
          <a:p>
            <a:pPr>
              <a:defRPr sz="1600"/>
            </a:pPr>
            <a:r>
              <a:rPr dirty="0"/>
              <a:t>    </a:t>
            </a:r>
            <a:r>
              <a:rPr b="1" dirty="0">
                <a:solidFill>
                  <a:srgbClr val="C00000"/>
                </a:solidFill>
              </a:rPr>
              <a:t>13 00 01 </a:t>
            </a:r>
            <a:r>
              <a:rPr dirty="0" err="1"/>
              <a:t>история</a:t>
            </a:r>
            <a:r>
              <a:rPr dirty="0"/>
              <a:t> </a:t>
            </a:r>
            <a:r>
              <a:rPr dirty="0" err="1"/>
              <a:t>педагогики</a:t>
            </a:r>
            <a:r>
              <a:rPr dirty="0"/>
              <a:t>, </a:t>
            </a:r>
            <a:r>
              <a:rPr dirty="0" err="1"/>
              <a:t>общее</a:t>
            </a:r>
            <a:r>
              <a:rPr dirty="0"/>
              <a:t> </a:t>
            </a:r>
            <a:r>
              <a:rPr dirty="0" err="1"/>
              <a:t>образование</a:t>
            </a:r>
            <a:r>
              <a:rPr dirty="0"/>
              <a:t>, </a:t>
            </a:r>
            <a:r>
              <a:rPr dirty="0" err="1"/>
              <a:t>профессиональное</a:t>
            </a:r>
            <a:r>
              <a:rPr dirty="0"/>
              <a:t> </a:t>
            </a:r>
            <a:r>
              <a:rPr dirty="0" err="1"/>
              <a:t>образование</a:t>
            </a:r>
            <a:r>
              <a:rPr dirty="0"/>
              <a:t>, </a:t>
            </a:r>
            <a:r>
              <a:rPr dirty="0" err="1"/>
              <a:t>образовательные</a:t>
            </a:r>
            <a:r>
              <a:rPr dirty="0"/>
              <a:t>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здоровье</a:t>
            </a:r>
            <a:r>
              <a:rPr dirty="0"/>
              <a:t> </a:t>
            </a:r>
            <a:r>
              <a:rPr dirty="0" err="1"/>
              <a:t>сберегающие</a:t>
            </a:r>
            <a:r>
              <a:rPr dirty="0"/>
              <a:t> </a:t>
            </a:r>
            <a:r>
              <a:rPr dirty="0" err="1"/>
              <a:t>технологии</a:t>
            </a:r>
            <a:endParaRPr dirty="0"/>
          </a:p>
          <a:p>
            <a:pPr>
              <a:defRPr sz="1600">
                <a:solidFill>
                  <a:srgbClr val="C00000"/>
                </a:solidFill>
              </a:defRPr>
            </a:pPr>
            <a:r>
              <a:rPr dirty="0"/>
              <a:t>    </a:t>
            </a:r>
            <a:r>
              <a:rPr b="1" dirty="0"/>
              <a:t>08 00 05 </a:t>
            </a:r>
            <a:r>
              <a:rPr dirty="0" err="1">
                <a:solidFill>
                  <a:srgbClr val="000000"/>
                </a:solidFill>
              </a:rPr>
              <a:t>экономика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и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управление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в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сфере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здравоохранения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образования</a:t>
            </a:r>
            <a:r>
              <a:rPr dirty="0">
                <a:solidFill>
                  <a:srgbClr val="000000"/>
                </a:solidFill>
              </a:rPr>
              <a:t>, </a:t>
            </a:r>
            <a:r>
              <a:rPr dirty="0" err="1">
                <a:solidFill>
                  <a:srgbClr val="000000"/>
                </a:solidFill>
              </a:rPr>
              <a:t>государственного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и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муниципального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dirty="0" err="1">
                <a:solidFill>
                  <a:srgbClr val="000000"/>
                </a:solidFill>
              </a:rPr>
              <a:t>управления</a:t>
            </a:r>
            <a:endParaRPr dirty="0">
              <a:solidFill>
                <a:srgbClr val="000000"/>
              </a:solidFill>
            </a:endParaRPr>
          </a:p>
          <a:p>
            <a:pPr>
              <a:buSzPct val="100000"/>
              <a:buChar char="✓"/>
              <a:defRPr sz="1600"/>
            </a:pPr>
            <a:endParaRPr dirty="0">
              <a:solidFill>
                <a:srgbClr val="000000"/>
              </a:solidFill>
            </a:endParaRPr>
          </a:p>
          <a:p>
            <a:pPr>
              <a:defRPr sz="1600"/>
            </a:pPr>
            <a:endParaRPr dirty="0">
              <a:solidFill>
                <a:srgbClr val="000000"/>
              </a:solidFill>
            </a:endParaRPr>
          </a:p>
          <a:p>
            <a:pPr>
              <a:defRPr sz="1600"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765175"/>
            <a:ext cx="3960813" cy="5040313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Ольховиков Константин Михайлович"/>
          <p:cNvSpPr txBox="1"/>
          <p:nvPr/>
        </p:nvSpPr>
        <p:spPr>
          <a:xfrm>
            <a:off x="4500562" y="260350"/>
            <a:ext cx="4392613" cy="16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600" b="1"/>
            </a:pPr>
            <a:br/>
            <a:r>
              <a:t>Ольховиков Константин Михайлович</a:t>
            </a:r>
            <a:br/>
            <a:endParaRPr/>
          </a:p>
        </p:txBody>
      </p:sp>
      <p:sp>
        <p:nvSpPr>
          <p:cNvPr id="46" name="Теория социальной регуляции, культурная антропология, социология культуры.…"/>
          <p:cNvSpPr txBox="1"/>
          <p:nvPr/>
        </p:nvSpPr>
        <p:spPr>
          <a:xfrm>
            <a:off x="4572000" y="1700212"/>
            <a:ext cx="4572001" cy="504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600"/>
            </a:pPr>
            <a:r>
              <a:t>Теория социальной регуляции, культурная антропология, социология культуры.</a:t>
            </a:r>
          </a:p>
          <a:p>
            <a:pPr>
              <a:defRPr sz="2600" b="1"/>
            </a:pPr>
            <a:endParaRPr/>
          </a:p>
          <a:p>
            <a:pPr>
              <a:defRPr sz="2600" i="1"/>
            </a:pPr>
            <a:r>
              <a:t>Подготовил 1 доктора философских наук (по тематике методологии релексивного управления), 4 кандидатов социологических наук ( по тематике социологии культуры).</a:t>
            </a:r>
          </a:p>
        </p:txBody>
      </p:sp>
      <p:sp>
        <p:nvSpPr>
          <p:cNvPr id="47" name="K.M.Olkhovikov@urfu.ru"/>
          <p:cNvSpPr txBox="1"/>
          <p:nvPr/>
        </p:nvSpPr>
        <p:spPr>
          <a:xfrm>
            <a:off x="827087" y="6021387"/>
            <a:ext cx="3298687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 b="1"/>
            </a:lvl1pPr>
          </a:lstStyle>
          <a:p>
            <a:r>
              <a:t>K.M.Olkhovikov@urfu.ru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Теория социальной регуляции, культурная антропология, социология культуры.…"/>
          <p:cNvSpPr txBox="1"/>
          <p:nvPr/>
        </p:nvSpPr>
        <p:spPr>
          <a:xfrm>
            <a:off x="335280" y="1234440"/>
            <a:ext cx="8808721" cy="4493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600"/>
            </a:pPr>
            <a:r>
              <a:rPr lang="ru-RU" b="1" dirty="0"/>
              <a:t>Контакты: </a:t>
            </a:r>
          </a:p>
          <a:p>
            <a:pPr>
              <a:defRPr sz="2600"/>
            </a:pPr>
            <a:endParaRPr lang="ru-RU" b="1" dirty="0"/>
          </a:p>
          <a:p>
            <a:pPr>
              <a:defRPr sz="2600"/>
            </a:pPr>
            <a:r>
              <a:rPr lang="ru-RU" b="1" dirty="0"/>
              <a:t>Заместитель директора по науке и инновациям Института государственного управления и предпринимательства</a:t>
            </a:r>
          </a:p>
          <a:p>
            <a:pPr>
              <a:defRPr sz="2600"/>
            </a:pPr>
            <a:endParaRPr lang="ru-RU" b="1" dirty="0"/>
          </a:p>
          <a:p>
            <a:pPr>
              <a:defRPr sz="2600"/>
            </a:pPr>
            <a:r>
              <a:rPr lang="ru-RU" b="1" dirty="0"/>
              <a:t>Анна Петровна Багирова</a:t>
            </a:r>
          </a:p>
          <a:p>
            <a:pPr>
              <a:defRPr sz="2600"/>
            </a:pPr>
            <a:endParaRPr lang="ru-RU" b="1" dirty="0"/>
          </a:p>
          <a:p>
            <a:pPr>
              <a:defRPr sz="2600"/>
            </a:pPr>
            <a:r>
              <a:rPr lang="en-US" b="1" dirty="0"/>
              <a:t>a.p.bagirova@urfu.ru</a:t>
            </a:r>
            <a:endParaRPr lang="ru-RU" b="1" dirty="0"/>
          </a:p>
          <a:p>
            <a:pPr>
              <a:defRPr sz="2600"/>
            </a:pPr>
            <a:endParaRPr lang="ru-RU" b="1" dirty="0"/>
          </a:p>
          <a:p>
            <a:pPr>
              <a:defRPr sz="2600"/>
            </a:pPr>
            <a:r>
              <a:rPr lang="ru-RU" b="1" dirty="0"/>
              <a:t>Ленина 13 «Б»</a:t>
            </a:r>
            <a:endParaRPr b="1" dirty="0"/>
          </a:p>
          <a:p>
            <a:pPr>
              <a:defRPr sz="2600"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62280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3317D5-F4C2-6A4F-B480-0E1BEEF9C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22"/>
            <a:ext cx="9144000" cy="595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387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3C647A-3700-3A45-BB9F-9348B5777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467"/>
            <a:ext cx="9144000" cy="630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611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FE4D85-DBC5-6643-8A3C-195B12870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85"/>
            <a:ext cx="9144000" cy="54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375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 txBox="1">
            <a:spLocks noChangeArrowheads="1"/>
          </p:cNvSpPr>
          <p:nvPr/>
        </p:nvSpPr>
        <p:spPr bwMode="auto">
          <a:xfrm>
            <a:off x="1547664" y="-14952"/>
            <a:ext cx="73453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006600"/>
                </a:solidFill>
              </a:rPr>
              <a:t>Динамика объемов НИР, тыс. руб.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539552" y="836712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02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 txBox="1">
            <a:spLocks noChangeArrowheads="1"/>
          </p:cNvSpPr>
          <p:nvPr/>
        </p:nvSpPr>
        <p:spPr bwMode="auto">
          <a:xfrm>
            <a:off x="1142977" y="0"/>
            <a:ext cx="7532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200" b="1" dirty="0">
                <a:solidFill>
                  <a:srgbClr val="006600"/>
                </a:solidFill>
              </a:rPr>
              <a:t>Динамика числа научных публикаций </a:t>
            </a:r>
            <a:r>
              <a:rPr lang="en-US" sz="3200" b="1" dirty="0">
                <a:solidFill>
                  <a:srgbClr val="006600"/>
                </a:solidFill>
              </a:rPr>
              <a:t>Scopus/</a:t>
            </a:r>
            <a:r>
              <a:rPr lang="en-US" sz="3200" b="1" dirty="0" err="1">
                <a:solidFill>
                  <a:srgbClr val="006600"/>
                </a:solidFill>
              </a:rPr>
              <a:t>WoS</a:t>
            </a:r>
            <a:endParaRPr lang="ru-RU" sz="3200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160421" y="692696"/>
          <a:ext cx="9036496" cy="604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232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Дидковская Яна Викторовна…"/>
          <p:cNvSpPr txBox="1">
            <a:spLocks noGrp="1"/>
          </p:cNvSpPr>
          <p:nvPr>
            <p:ph type="body" idx="4294967295"/>
          </p:nvPr>
        </p:nvSpPr>
        <p:spPr>
          <a:xfrm>
            <a:off x="4036553" y="801846"/>
            <a:ext cx="4663979" cy="5586889"/>
          </a:xfrm>
          <a:prstGeom prst="rect">
            <a:avLst/>
          </a:prstGeom>
        </p:spPr>
        <p:txBody>
          <a:bodyPr/>
          <a:lstStyle/>
          <a:p>
            <a:pPr marL="0" lvl="1" indent="228600">
              <a:buSzTx/>
              <a:buFontTx/>
              <a:buNone/>
              <a:defRPr sz="2800" b="1"/>
            </a:pPr>
            <a:r>
              <a:t>Дидковская Яна Викторовна</a:t>
            </a:r>
          </a:p>
          <a:p>
            <a:pPr marL="0" lvl="1" indent="228600">
              <a:buSzTx/>
              <a:buFontTx/>
              <a:buNone/>
              <a:defRPr sz="2200"/>
            </a:pPr>
            <a:r>
              <a:t>Доктор социологических наук</a:t>
            </a:r>
          </a:p>
          <a:p>
            <a:pPr marL="0" lvl="1" indent="228600">
              <a:buSzTx/>
              <a:buFontTx/>
              <a:buNone/>
              <a:defRPr sz="2000"/>
            </a:pPr>
            <a:r>
              <a:t>Доцент кафедры социологии и технологий ГМУ</a:t>
            </a:r>
          </a:p>
          <a:p>
            <a:pPr marL="0" lvl="1" indent="228600">
              <a:buSzTx/>
              <a:buFontTx/>
              <a:buNone/>
              <a:defRPr sz="2000" b="1"/>
            </a:pPr>
            <a:r>
              <a:t>Научные интересы:</a:t>
            </a:r>
          </a:p>
          <a:p>
            <a:pPr marL="701842" lvl="1" indent="-320842">
              <a:buFontTx/>
              <a:buChar char="•"/>
              <a:defRPr sz="1800"/>
            </a:pPr>
            <a:r>
              <a:t>Социология молодежи</a:t>
            </a:r>
          </a:p>
          <a:p>
            <a:pPr marL="701842" lvl="1" indent="-320842">
              <a:buFontTx/>
              <a:buChar char="•"/>
              <a:defRPr sz="1800"/>
            </a:pPr>
            <a:r>
              <a:t>Социология профессий</a:t>
            </a:r>
          </a:p>
          <a:p>
            <a:pPr marL="701842" lvl="1" indent="-320842">
              <a:buFontTx/>
              <a:buChar char="•"/>
              <a:defRPr sz="1800"/>
            </a:pPr>
            <a:r>
              <a:t>Социология образования</a:t>
            </a:r>
          </a:p>
          <a:p>
            <a:pPr marL="0" lvl="1" indent="228600">
              <a:buSzTx/>
              <a:buFontTx/>
              <a:buNone/>
              <a:defRPr sz="2000" b="1"/>
            </a:pPr>
            <a:r>
              <a:t>Направления подготовки аспирантов:</a:t>
            </a:r>
          </a:p>
          <a:p>
            <a:pPr marL="561473" lvl="1" indent="-180473">
              <a:buFontTx/>
              <a:buChar char="•"/>
              <a:defRPr sz="1800"/>
            </a:pPr>
            <a:r>
              <a:t>22.00.04 - социальная структура, социальные институты и процессы</a:t>
            </a:r>
          </a:p>
          <a:p>
            <a:pPr marL="561473" lvl="1" indent="-180473">
              <a:buFontTx/>
              <a:buChar char="•"/>
              <a:defRPr sz="1800"/>
            </a:pPr>
            <a:r>
              <a:t>22.00.06 - социология культуры</a:t>
            </a:r>
          </a:p>
        </p:txBody>
      </p:sp>
      <p:sp>
        <p:nvSpPr>
          <p:cNvPr id="50" name="I.V.Didkovskaia@urfu.ru"/>
          <p:cNvSpPr txBox="1"/>
          <p:nvPr/>
        </p:nvSpPr>
        <p:spPr>
          <a:xfrm>
            <a:off x="670832" y="5553108"/>
            <a:ext cx="306222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r>
              <a:t>I.V.Didkovskaia@urfu.ru</a:t>
            </a:r>
          </a:p>
        </p:txBody>
      </p:sp>
      <p:pic>
        <p:nvPicPr>
          <p:cNvPr id="5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299" y="969723"/>
            <a:ext cx="3583285" cy="39006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850362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:\Users\user\Pictures\ФОТО_Синхрон\Мои фотографии\!!!!.jpg" descr="C:\Users\user\Pictures\ФОТО_Синхрон\Мои фотографии\!!!!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287" y="765175"/>
            <a:ext cx="3600451" cy="504031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Доктор социологических наук…"/>
          <p:cNvSpPr txBox="1"/>
          <p:nvPr/>
        </p:nvSpPr>
        <p:spPr>
          <a:xfrm>
            <a:off x="4067175" y="981075"/>
            <a:ext cx="4897438" cy="5589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400"/>
              </a:spcBef>
              <a:defRPr sz="1700" b="1"/>
            </a:pPr>
            <a:endParaRPr/>
          </a:p>
          <a:p>
            <a:pPr>
              <a:spcBef>
                <a:spcPts val="400"/>
              </a:spcBef>
              <a:defRPr sz="1700"/>
            </a:pPr>
            <a:r>
              <a:t>Доктор социологических наук</a:t>
            </a:r>
          </a:p>
          <a:p>
            <a:pPr>
              <a:spcBef>
                <a:spcPts val="400"/>
              </a:spcBef>
              <a:defRPr sz="1700"/>
            </a:pPr>
            <a:r>
              <a:t>Профессор кафедры социологии и технологий ГМУ</a:t>
            </a:r>
          </a:p>
          <a:p>
            <a:pPr>
              <a:spcBef>
                <a:spcPts val="400"/>
              </a:spcBef>
              <a:defRPr sz="1700"/>
            </a:pPr>
            <a:r>
              <a:t>Секретарь Уральского отделения Российского общества социологов</a:t>
            </a:r>
          </a:p>
          <a:p>
            <a:pPr>
              <a:spcBef>
                <a:spcPts val="400"/>
              </a:spcBef>
              <a:defRPr sz="1700"/>
            </a:pPr>
            <a:r>
              <a:t>Под руководством П.А. Амбаровой успешно защищено 5 магистерских диссертаций по управлению человеческим капиталом социальных общностей и проблемам образования.</a:t>
            </a:r>
          </a:p>
          <a:p>
            <a:pPr>
              <a:spcBef>
                <a:spcPts val="400"/>
              </a:spcBef>
              <a:defRPr sz="1700" b="1"/>
            </a:pPr>
            <a:r>
              <a:t>Области научных интересов:</a:t>
            </a:r>
          </a:p>
          <a:p>
            <a:pPr>
              <a:spcBef>
                <a:spcPts val="400"/>
              </a:spcBef>
              <a:buSzPct val="100000"/>
              <a:buFont typeface="Arial"/>
              <a:buChar char="•"/>
              <a:defRPr sz="1700" i="1"/>
            </a:pPr>
            <a:r>
              <a:t>социология высшего образования </a:t>
            </a:r>
            <a:r>
              <a:rPr i="0"/>
              <a:t>(проблемы развития университетов, университетского управления, человеческого капитала образовательных общностей)</a:t>
            </a:r>
          </a:p>
          <a:p>
            <a:pPr>
              <a:spcBef>
                <a:spcPts val="400"/>
              </a:spcBef>
              <a:buSzPct val="100000"/>
              <a:buFont typeface="Arial"/>
              <a:buChar char="•"/>
              <a:defRPr sz="1700"/>
            </a:pPr>
            <a:r>
              <a:t>социология времени (возрастные общности, темпоральный капитал социальных общностей, управление временем)</a:t>
            </a:r>
          </a:p>
        </p:txBody>
      </p:sp>
      <p:sp>
        <p:nvSpPr>
          <p:cNvPr id="26" name="Амбарова Полина Анатольевна"/>
          <p:cNvSpPr txBox="1"/>
          <p:nvPr/>
        </p:nvSpPr>
        <p:spPr>
          <a:xfrm>
            <a:off x="4139406" y="582612"/>
            <a:ext cx="4752976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 b="1"/>
            </a:lvl1pPr>
          </a:lstStyle>
          <a:p>
            <a:r>
              <a:t>Амбарова Полина Анатольевна</a:t>
            </a:r>
          </a:p>
        </p:txBody>
      </p:sp>
      <p:sp>
        <p:nvSpPr>
          <p:cNvPr id="27" name="p.a.ambarova@urfu.ru"/>
          <p:cNvSpPr txBox="1"/>
          <p:nvPr/>
        </p:nvSpPr>
        <p:spPr>
          <a:xfrm>
            <a:off x="755650" y="5949950"/>
            <a:ext cx="2879725" cy="1004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0000"/>
              </a:lnSpc>
              <a:spcBef>
                <a:spcPts val="500"/>
              </a:spcBef>
              <a:defRPr sz="2200" b="1"/>
            </a:lvl1pPr>
          </a:lstStyle>
          <a:p>
            <a:r>
              <a:t>p.a.ambarova@urfu.ru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Доктор философских наук, профессор,…"/>
          <p:cNvSpPr txBox="1"/>
          <p:nvPr/>
        </p:nvSpPr>
        <p:spPr>
          <a:xfrm>
            <a:off x="4284662" y="1052512"/>
            <a:ext cx="4679951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defRPr sz="1800" b="1"/>
            </a:pP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rPr dirty="0" err="1"/>
              <a:t>Доктор</a:t>
            </a:r>
            <a:r>
              <a:rPr dirty="0"/>
              <a:t> </a:t>
            </a:r>
            <a:r>
              <a:rPr lang="ru-RU" dirty="0"/>
              <a:t>экономических наук</a:t>
            </a:r>
            <a:r>
              <a:rPr dirty="0"/>
              <a:t>, </a:t>
            </a:r>
            <a:r>
              <a:rPr lang="ru-RU" dirty="0"/>
              <a:t>кандидат социологических наук, </a:t>
            </a:r>
            <a:r>
              <a:rPr dirty="0" err="1"/>
              <a:t>профессор</a:t>
            </a:r>
            <a:r>
              <a:rPr dirty="0"/>
              <a:t>,</a:t>
            </a:r>
            <a:r>
              <a:rPr lang="ru-RU" dirty="0"/>
              <a:t> руководитель ведущей научной школы РФ, поддержанной грантом Президента РФ на поддержку государственных ведущих научных школ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rPr lang="ru-RU" b="1" dirty="0"/>
              <a:t>Подготовлено и успешно защитились 7 кандидатов экономических наук, </a:t>
            </a:r>
            <a:r>
              <a:rPr lang="ru-RU" dirty="0"/>
              <a:t>работают аспиранты по экономическим и социологическим наукам, 1 докторант  </a:t>
            </a:r>
            <a:endParaRPr dirty="0"/>
          </a:p>
          <a:p>
            <a:pPr>
              <a:lnSpc>
                <a:spcPct val="80000"/>
              </a:lnSpc>
              <a:spcBef>
                <a:spcPts val="400"/>
              </a:spcBef>
              <a:defRPr sz="1800" b="1"/>
            </a:pPr>
            <a:r>
              <a:rPr dirty="0" err="1"/>
              <a:t>Области</a:t>
            </a:r>
            <a:r>
              <a:rPr dirty="0"/>
              <a:t> </a:t>
            </a:r>
            <a:r>
              <a:rPr dirty="0" err="1"/>
              <a:t>научных</a:t>
            </a:r>
            <a:r>
              <a:rPr dirty="0"/>
              <a:t> </a:t>
            </a:r>
            <a:r>
              <a:rPr dirty="0" err="1"/>
              <a:t>интересов</a:t>
            </a:r>
            <a:r>
              <a:rPr dirty="0"/>
              <a:t>:</a:t>
            </a:r>
          </a:p>
          <a:p>
            <a:pPr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pPr>
            <a:r>
              <a:rPr lang="ru-RU" dirty="0"/>
              <a:t> экономика труда </a:t>
            </a:r>
          </a:p>
          <a:p>
            <a:pPr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pPr>
            <a:r>
              <a:rPr lang="ru-RU" dirty="0"/>
              <a:t> демография</a:t>
            </a:r>
          </a:p>
          <a:p>
            <a:pPr>
              <a:lnSpc>
                <a:spcPct val="80000"/>
              </a:lnSpc>
              <a:spcBef>
                <a:spcPts val="400"/>
              </a:spcBef>
              <a:buSzPct val="100000"/>
              <a:buFont typeface="Arial"/>
              <a:buChar char="•"/>
              <a:defRPr sz="1800"/>
            </a:pPr>
            <a:r>
              <a:rPr lang="ru-RU" dirty="0"/>
              <a:t> социология семьи </a:t>
            </a:r>
          </a:p>
          <a:p>
            <a:pPr>
              <a:lnSpc>
                <a:spcPct val="80000"/>
              </a:lnSpc>
              <a:spcBef>
                <a:spcPts val="400"/>
              </a:spcBef>
              <a:defRPr sz="1800"/>
            </a:pPr>
            <a:r>
              <a:rPr lang="ru-RU" b="1" dirty="0"/>
              <a:t>Проблемы: </a:t>
            </a:r>
          </a:p>
          <a:p>
            <a:pPr marL="285750" indent="-28575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ru-RU" dirty="0"/>
              <a:t>Родительский труд</a:t>
            </a:r>
          </a:p>
          <a:p>
            <a:pPr marL="285750" indent="-28575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ru-RU" dirty="0"/>
              <a:t>Преподавательский труд</a:t>
            </a:r>
          </a:p>
          <a:p>
            <a:pPr marL="285750" indent="-28575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ru-RU" dirty="0"/>
              <a:t>Воспроизводство человеческого капитала</a:t>
            </a:r>
          </a:p>
          <a:p>
            <a:pPr marL="285750" indent="-285750">
              <a:lnSpc>
                <a:spcPct val="8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/>
            </a:pPr>
            <a:r>
              <a:rPr lang="ru-RU" dirty="0"/>
              <a:t>Методы количественного анализа</a:t>
            </a:r>
            <a:endParaRPr dirty="0"/>
          </a:p>
        </p:txBody>
      </p:sp>
      <p:sp>
        <p:nvSpPr>
          <p:cNvPr id="36" name="G.E.Zborovsky@urfu.ru"/>
          <p:cNvSpPr txBox="1"/>
          <p:nvPr/>
        </p:nvSpPr>
        <p:spPr>
          <a:xfrm>
            <a:off x="971550" y="6175375"/>
            <a:ext cx="358775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500"/>
              </a:spcBef>
              <a:defRPr sz="2200" b="1"/>
            </a:lvl1pPr>
          </a:lstStyle>
          <a:p>
            <a:r>
              <a:rPr lang="en-US" dirty="0"/>
              <a:t>a.p.bagirova@urfu.ru </a:t>
            </a:r>
            <a:endParaRPr dirty="0"/>
          </a:p>
        </p:txBody>
      </p:sp>
      <p:sp>
        <p:nvSpPr>
          <p:cNvPr id="37" name="Зборовский Гарольд Ефимович"/>
          <p:cNvSpPr txBox="1"/>
          <p:nvPr/>
        </p:nvSpPr>
        <p:spPr>
          <a:xfrm>
            <a:off x="4284662" y="692150"/>
            <a:ext cx="485933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 b="1"/>
            </a:lvl1pPr>
          </a:lstStyle>
          <a:p>
            <a:r>
              <a:rPr lang="ru-RU" dirty="0"/>
              <a:t>Багирова Анна Петровна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3" y="692150"/>
            <a:ext cx="3598752" cy="53981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441</Words>
  <Application>Microsoft Macintosh PowerPoint</Application>
  <PresentationFormat>Экран (4:3)</PresentationFormat>
  <Paragraphs>106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Багирова Анна Петровна</dc:creator>
  <cp:lastModifiedBy>Багирова Анна Петровна</cp:lastModifiedBy>
  <cp:revision>9</cp:revision>
  <dcterms:modified xsi:type="dcterms:W3CDTF">2018-02-16T20:14:37Z</dcterms:modified>
</cp:coreProperties>
</file>