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4" r:id="rId3"/>
    <p:sldId id="264" r:id="rId4"/>
    <p:sldId id="265" r:id="rId5"/>
    <p:sldId id="270" r:id="rId6"/>
    <p:sldId id="268" r:id="rId7"/>
    <p:sldId id="272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74" r:id="rId17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973"/>
    <a:srgbClr val="AD69A1"/>
    <a:srgbClr val="B06686"/>
    <a:srgbClr val="EF279E"/>
    <a:srgbClr val="FFFFFF"/>
    <a:srgbClr val="DE8FB7"/>
    <a:srgbClr val="521A73"/>
    <a:srgbClr val="DDDDDD"/>
    <a:srgbClr val="F2F2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5401" autoAdjust="0"/>
  </p:normalViewPr>
  <p:slideViewPr>
    <p:cSldViewPr>
      <p:cViewPr>
        <p:scale>
          <a:sx n="86" d="100"/>
          <a:sy n="86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C5F170-E9CF-4D00-B2F9-8E482DDB69BF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9201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4" y="9720674"/>
            <a:ext cx="3079201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D2B9A8-103F-4A5E-8E87-CB1A2F9EF2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51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EB12CC-F575-4A5B-BB00-63160F81F261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76" y="4861155"/>
            <a:ext cx="5683914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9201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204" y="9720674"/>
            <a:ext cx="3079201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082576-34FB-4CB3-B366-DE78FF7E7E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23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346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2576-34FB-4CB3-B366-DE78FF7E7EE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2576-34FB-4CB3-B366-DE78FF7E7EE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01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2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0ECF-3883-40AC-B89D-0DFBB89A99CA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8E0C6-13A2-40BA-B9BC-9A0A66509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51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9BFD-7FBE-4374-8E2B-947364A77FF1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C5202-D081-419A-9D37-529BD7FE26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55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3BF2-4897-48C5-9738-8D4F40F1DB4E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35B3-D51F-4947-9FB2-75AA3C078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10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46F1-B579-4E41-BA97-AD92544B26F3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BA8C-1E07-4A35-BF38-4E0DCE91A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2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3538-4BF3-443E-8C48-722FEBC9B9EE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7CC98-C4ED-4DBE-9B3C-3A37E3C56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5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9942-BCC6-4E0D-8E29-072506623B26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14E0-D580-4E2D-AC57-C3CAAC700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5F5E-87E6-4FD5-AD99-B418712844C9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B5D91-44EB-42A3-8FFA-9D693DAF2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8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46D0-453F-4D10-8829-52836BC9B5CF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F28B-5A57-4665-A578-C099EE64F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3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43BC-8351-4576-8C51-F4154F6352EA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FD62-2349-4F18-9C6F-05C663598B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4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050C-04B1-448C-BEA8-2C7EFF6F889B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841C-4B20-4E43-A0CB-AE476093A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11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E150-46EE-4CE0-87E2-471C7587FED4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EEA1-F0A7-4A11-8F89-1413576F5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11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9AFF-75AA-4D83-9D97-1CDAC7EBD947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40E8-D99B-4274-83F6-8C5104E01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55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F5456-D5DC-4017-9D80-ED1DD87E4CE8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6EF1EB-D2B5-4AD0-8950-0781FA4552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ru-RU" dirty="0"/>
              <a:t>Уральский энергетический институт – территория сотрудничества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r>
              <a:rPr lang="ru-RU" dirty="0"/>
              <a:t>Уральский федеральный университет имени первого Президента России Б.Н.Ельцина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402832" cy="5472608"/>
          </a:xfrm>
        </p:spPr>
        <p:txBody>
          <a:bodyPr>
            <a:normAutofit fontScale="92500"/>
          </a:bodyPr>
          <a:lstStyle/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dirty="0" err="1">
                <a:solidFill>
                  <a:srgbClr val="65197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Браславский</a:t>
            </a:r>
            <a:r>
              <a:rPr lang="ru-RU" sz="2400" b="1" dirty="0">
                <a:solidFill>
                  <a:srgbClr val="65197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Исаак Яковлевич</a:t>
            </a:r>
            <a:endParaRPr lang="ru-RU" sz="2400" dirty="0">
              <a:solidFill>
                <a:srgbClr val="65197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д.т.н., профессор, профессор консультант кафедры электропривода и автоматизации промышленных установок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УрФУ.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 более 400 научных работ, в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4 монографии, 17 патентов и авторских свидетельств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докторской диссертации: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Обобщение теории, разработка и внедрение полупроводниковых асинхронных электроприводов с параметрическим управлением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Область научных интересов: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энергосберегающих технологий на основе регулируемых асинхронных электроприводов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и направление подготовки аспирантов: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SimSun"/>
              </a:rPr>
              <a:t>13.06.01 Электро- и теплотехника,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Электротехнические комплексы и системы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592610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5197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i.ya.braslavskiy@urfu.ru</a:t>
            </a:r>
            <a:endParaRPr lang="ru-RU" b="1" dirty="0">
              <a:solidFill>
                <a:srgbClr val="6519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3156"/>
            <a:ext cx="3187279" cy="48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402832" cy="5472608"/>
          </a:xfrm>
        </p:spPr>
        <p:txBody>
          <a:bodyPr>
            <a:normAutofit fontScale="92500"/>
          </a:bodyPr>
          <a:lstStyle/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Зюзев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Анатолий Михайлович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д.т.н., старший научный сотрудник, профессор кафедры электропривода и автоматизации промышленных установок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УрФУ.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 более 200 научных работ, в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2 монографии, 25 патентов и авторских свидетельств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докторской диссертации: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теории и обобщение опыта разработки автоматизированных электроприводов агрегатов нефтегазового комплекса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Область научных интересов: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Исследование механической части электропривода;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Моделирование объектов в реальном времени;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электропривод транспортных систем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и направление подготовки аспирантов: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SimSun"/>
              </a:rPr>
              <a:t>13.06.01 Электро- и теплотехника,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Электротехнические комплексы и системы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7747"/>
            <a:ext cx="3224321" cy="48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9632" y="6095485"/>
            <a:ext cx="3116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zyuzev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@urfu.ru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402832" cy="5184576"/>
          </a:xfrm>
        </p:spPr>
        <p:txBody>
          <a:bodyPr>
            <a:normAutofit fontScale="92500"/>
          </a:bodyPr>
          <a:lstStyle/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Поляков Владимир Николаевич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д.т.н., старший научный сотрудник, профессор кафедры электропривода и автоматизации промышленных установок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УрФУ.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 более 170 научных работ, в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4 монографии, 5 авторских свидетельств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докторской диссертации: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Энергоэффективные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режимы регулируемых электроприводов</a:t>
            </a: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Область научных интересов: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Частотно-управляемый электропривод;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Исследование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энергоэффективных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режимов двигателей переменного тока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и направление подготовки аспирантов: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SimSun"/>
              </a:rPr>
              <a:t>13.06.01 Электро- и теплотехника,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Электротехнические комплексы и системы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095485"/>
            <a:ext cx="3116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1546"/>
            <a:ext cx="3294752" cy="496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6023660"/>
            <a:ext cx="319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polyakov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@urfu.ru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402832" cy="576064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Сесекин Александр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Николаевич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endParaRPr lang="en-US" sz="13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д.ф-м.н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профессор кафедры прикладной математики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УралЭНИН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УрФУ.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интересы:</a:t>
            </a: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дифференциальных уравнений с разрывными траекториями, импульсное оптимальное управление, дискретная оптимизация, приложения маршрутной оптимизации к задачам минимизации дозовой нагрузки персонала при выполнении работ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опасных зонах и задачам управления режущим инструментом для станков с ЧПУ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специальности:</a:t>
            </a: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01.06.01 – Математика и механика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01.01.02 – Дифференциальные уравнения, динамические системы и оптимальное управление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09.06.01 –  информатика и вычислительная техника;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05.13.18  – математическое моделирование, численные методы и комплексы программ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диссертационных советов по специальностям:</a:t>
            </a:r>
          </a:p>
          <a:p>
            <a:pPr lvl="0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01.01.02 – Дифференциальные уравнения, динамические системы и оптимальное управление 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05.13.18  – математическое моделирование, численные методы и комплексы программ</a:t>
            </a:r>
          </a:p>
          <a:p>
            <a:pPr marL="0" lvl="0" indent="0">
              <a:buNone/>
            </a:pPr>
            <a:endParaRPr lang="ru-RU" sz="1600" dirty="0"/>
          </a:p>
          <a:p>
            <a:pPr marL="0" lvl="0" indent="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1" y="6090298"/>
            <a:ext cx="3116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4066"/>
            <a:ext cx="3300821" cy="48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5617" y="5956985"/>
            <a:ext cx="236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sesekin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@urfu.ru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402832" cy="504056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ТЫРСИН АЛЕКСАНДР НИКОЛАЕВИЧ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endParaRPr lang="ru-RU" sz="1300" dirty="0" smtClean="0"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1700" b="1" dirty="0">
                <a:solidFill>
                  <a:prstClr val="black"/>
                </a:solidFill>
                <a:latin typeface="Times New Roman"/>
                <a:ea typeface="Times New Roman"/>
              </a:rPr>
              <a:t>д.т.н</a:t>
            </a:r>
            <a:r>
              <a:rPr lang="ru-RU" sz="17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., </a:t>
            </a:r>
            <a:r>
              <a:rPr lang="ru-RU" sz="1700" b="1" dirty="0" smtClean="0">
                <a:latin typeface="Times New Roman"/>
                <a:ea typeface="Times New Roman"/>
              </a:rPr>
              <a:t>заведующий кафедрой прикладной математики </a:t>
            </a:r>
            <a:r>
              <a:rPr lang="ru-RU" sz="1700" b="1" dirty="0" err="1" smtClean="0">
                <a:latin typeface="Times New Roman"/>
                <a:ea typeface="Times New Roman"/>
              </a:rPr>
              <a:t>УралЭНИН</a:t>
            </a:r>
            <a:r>
              <a:rPr lang="ru-RU" sz="1700" b="1" dirty="0" smtClean="0">
                <a:latin typeface="Times New Roman"/>
                <a:ea typeface="Times New Roman"/>
              </a:rPr>
              <a:t> УрФУ</a:t>
            </a:r>
          </a:p>
          <a:p>
            <a:pPr marL="0" lvl="0" indent="0" algn="just">
              <a:buNone/>
            </a:pPr>
            <a:endParaRPr lang="ru-RU" sz="1000" b="1" dirty="0"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Научные </a:t>
            </a:r>
            <a:r>
              <a:rPr lang="ru-RU" sz="1700" b="1" dirty="0">
                <a:solidFill>
                  <a:srgbClr val="C00000"/>
                </a:solidFill>
                <a:latin typeface="Times New Roman"/>
                <a:ea typeface="Times New Roman"/>
              </a:rPr>
              <a:t>интересы</a:t>
            </a:r>
            <a:r>
              <a:rPr lang="ru-RU" sz="17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r>
              <a:rPr lang="ru-RU" sz="1700" dirty="0">
                <a:latin typeface="Times New Roman"/>
                <a:ea typeface="Times New Roman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500" dirty="0">
                <a:latin typeface="Times New Roman"/>
                <a:ea typeface="Times New Roman"/>
              </a:rPr>
              <a:t>прикладная статистика, математическое моделирование стохастических систем, многомерный статистический анализ, </a:t>
            </a:r>
            <a:r>
              <a:rPr lang="ru-RU" sz="1500" dirty="0" err="1">
                <a:latin typeface="Times New Roman"/>
                <a:ea typeface="Times New Roman"/>
              </a:rPr>
              <a:t>энтропийное</a:t>
            </a:r>
            <a:r>
              <a:rPr lang="ru-RU" sz="1500" dirty="0">
                <a:latin typeface="Times New Roman"/>
                <a:ea typeface="Times New Roman"/>
              </a:rPr>
              <a:t> моделирование и управление многомерными системами, многомерные модели риска стохастических систем, экономико-математическое моделирование, управление социально-экономическими системами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/>
                <a:ea typeface="Times New Roman"/>
              </a:rPr>
              <a:t>Научные специальности:</a:t>
            </a:r>
            <a:endParaRPr lang="ru-RU" sz="17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05.13.18  – математическое моделирование, численные методы и комплексы программ;</a:t>
            </a:r>
          </a:p>
          <a:p>
            <a:pPr marL="45720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05.13.10 – управление в социальных и экономических системах;</a:t>
            </a:r>
          </a:p>
          <a:p>
            <a:pPr marL="457200" algn="just"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</a:rPr>
              <a:t>05.13.01 – системный анализ, управление и обработка </a:t>
            </a:r>
            <a:r>
              <a:rPr lang="ru-RU" sz="1700" dirty="0" smtClean="0">
                <a:latin typeface="Times New Roman"/>
                <a:ea typeface="Times New Roman"/>
              </a:rPr>
              <a:t>информации</a:t>
            </a:r>
          </a:p>
          <a:p>
            <a:pPr marL="114300" indent="0" algn="just"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Являлся научным руководителем 3 успешно защищенных диссертаций на соискание ученой степени кандидата физико-математических и технических наук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/>
                <a:ea typeface="Times New Roman"/>
              </a:rPr>
              <a:t>Член диссертационного совета по специальности:</a:t>
            </a:r>
            <a:r>
              <a:rPr lang="ru-RU" sz="1700" b="1" dirty="0">
                <a:latin typeface="Times New Roman"/>
                <a:ea typeface="Times New Roman"/>
              </a:rPr>
              <a:t> </a:t>
            </a:r>
            <a:endParaRPr lang="ru-RU" sz="1700" b="1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1700" dirty="0" smtClean="0">
                <a:latin typeface="Times New Roman"/>
                <a:ea typeface="Times New Roman"/>
              </a:rPr>
              <a:t>05.13.18  </a:t>
            </a:r>
            <a:r>
              <a:rPr lang="ru-RU" sz="1700" dirty="0">
                <a:latin typeface="Times New Roman"/>
                <a:ea typeface="Times New Roman"/>
              </a:rPr>
              <a:t>– математическое моделирование, численные методы и комплексы программ</a:t>
            </a:r>
          </a:p>
          <a:p>
            <a:pPr marL="0" lvl="0" indent="0" algn="just">
              <a:buNone/>
            </a:pPr>
            <a:endParaRPr lang="ru-RU" sz="1500" b="1" dirty="0" smtClean="0"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6090298"/>
            <a:ext cx="374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26124" cy="34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5328722"/>
            <a:ext cx="240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tyrsin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@urfu.ru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02832" cy="54006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Шориков Андрей Федорович</a:t>
            </a:r>
            <a:endParaRPr lang="en-US" sz="2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endParaRPr lang="ru-RU" sz="2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д.ф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.-м.н.,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профессор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рофессор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кафедры прикладной математики </a:t>
            </a:r>
            <a:r>
              <a:rPr lang="ru-RU" sz="1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УралЭНИН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УрФУ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4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Научные интересы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математическая теория процессов управления, минимаксное оценивание и управление в дискретных динамических системах с неполной информацией, оптимизация управления ракетно-космическими системами,  оптимизация управления подводными аппаратами, экономико-математическое моделирование, численные методы, сетевые модели и методы, интеллектуальные информационные системы.</a:t>
            </a:r>
          </a:p>
          <a:p>
            <a:pPr marL="0" lvl="0" indent="0" algn="just">
              <a:buNone/>
            </a:pP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Научные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специальности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09.06.01 –  информатика и вычислительная техника;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08.00.13 – математические и инструментальные методы экономики (математические методы);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05.13.18  – математическое моделирование, численные методы и комплексы программ;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05.13.10 – управление в социальных и экономических системах.</a:t>
            </a:r>
          </a:p>
          <a:p>
            <a:pPr marL="0" lvl="0" indent="0" algn="just">
              <a:buNone/>
            </a:pP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Являлся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научным руководителем и консультантом 6 защищенных и утвержденных ВАК кандидатских и 2 докторских диссертаций.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0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834"/>
            <a:ext cx="3429248" cy="4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5849422"/>
            <a:ext cx="2467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afshorikov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@urfu.ru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256584" cy="648072"/>
          </a:xfrm>
        </p:spPr>
        <p:txBody>
          <a:bodyPr/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Контакты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03538-4BF3-443E-8C48-722FEBC9B9EE}" type="datetime1">
              <a:rPr lang="ru-RU" smtClean="0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CC98-C4ED-4DBE-9B3C-3A37E3C56A3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r>
              <a:rPr lang="ru-RU" sz="2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Заместитель </a:t>
            </a:r>
            <a:r>
              <a:rPr lang="ru-RU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директора по науке и инновациям </a:t>
            </a:r>
            <a:r>
              <a:rPr lang="ru-RU" sz="2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Уральского энергетического института УрФУ</a:t>
            </a: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r>
              <a:rPr lang="ru-RU" sz="2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Сергей Евгеньевич Кокин</a:t>
            </a: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r>
              <a:rPr lang="en-US" sz="2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s.e.kokin@urfu.ru</a:t>
            </a:r>
            <a:endParaRPr lang="ru-RU" sz="26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2600"/>
            </a:pPr>
            <a:r>
              <a:rPr lang="ru-RU" sz="2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Мира, 19, Э-320</a:t>
            </a:r>
            <a:endParaRPr lang="ru-RU" sz="2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60" y="2636912"/>
            <a:ext cx="25905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628801"/>
            <a:ext cx="8443664" cy="3168352"/>
          </a:xfrm>
        </p:spPr>
        <p:txBody>
          <a:bodyPr/>
          <a:lstStyle/>
          <a:p>
            <a:pPr lvl="0" algn="just" eaLnBrk="1" hangingPunct="1">
              <a:spcBef>
                <a:spcPct val="2000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Уральский энергетический институт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УрФУ создан в 2011 году путем объединения двух факультетов, существовавших параллельно с 1964 года: электротехнического и теплоэнергетического.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Миссия Уральского энергетического института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состоит в обеспечении процессов инновационного развития топливно-энергетической отрасли экономики страны высококвалифицированными интеллектуальными кадрами нового поколения, а также научно-образовательными и инновационными решениями.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целью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УралЭНИН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является создание условий для интеграции научных, образовательных и социально-экономических процессов, центра инновационного развития энергетики региона и страны и опережающая подготовка кадрового ресурса, необходимого для реализации Энергетической стратегии России.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7" y="4797152"/>
            <a:ext cx="8534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562074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УралЭНИН сегодня</a:t>
            </a:r>
          </a:p>
        </p:txBody>
      </p:sp>
      <p:sp>
        <p:nvSpPr>
          <p:cNvPr id="3075" name="Rectangle 3"/>
          <p:cNvSpPr>
            <a:spLocks noGrp="1"/>
          </p:cNvSpPr>
          <p:nvPr>
            <p:ph sz="half" idx="1"/>
          </p:nvPr>
        </p:nvSpPr>
        <p:spPr>
          <a:xfrm>
            <a:off x="320127" y="1363476"/>
            <a:ext cx="4038600" cy="4968552"/>
          </a:xfrm>
        </p:spPr>
        <p:txBody>
          <a:bodyPr/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четверти ИТР крупнейших энергетических предприятий Урала – выпускники УралЭНИН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учебно-научных лабораторий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специализированных стендов для научных и учебных работ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 студентов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преподавателей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профессоров, докторов наук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доцентов, кандидатов наук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ППС – люди из промышленности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10" y="1445435"/>
            <a:ext cx="3603476" cy="2402317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4572000" y="4038021"/>
            <a:ext cx="4464496" cy="24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Тесный контакт с ведущими предприятиями уральского региона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научные связи с институтами РАН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384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Международные проекты</a:t>
            </a:r>
          </a:p>
        </p:txBody>
      </p:sp>
      <p:pic>
        <p:nvPicPr>
          <p:cNvPr id="8195" name="Picture 11" descr="_ZAH27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56" y="1556792"/>
            <a:ext cx="3148771" cy="427920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402832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развиваются контакты с зарубежными партнёрами по линии НИОКР,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сетевой университет ШОС по направлению «Энергетика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секции «Энергетика» Сетевого университета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БРИКС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научно-образовательный Консорциум в сфере Устойчивого развития и зеленой (низкоуглеродной)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взаимодействие с университетами и организациями Германии, Италии, Швеции, Польши, Китая, Монголии,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взаимодействия по программам двойных дипломов с университетами Чехии и Египта</a:t>
            </a:r>
          </a:p>
        </p:txBody>
      </p:sp>
    </p:spTree>
    <p:extLst>
      <p:ext uri="{BB962C8B-B14F-4D97-AF65-F5344CB8AC3E}">
        <p14:creationId xmlns:p14="http://schemas.microsoft.com/office/powerpoint/2010/main" val="30482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838" y="34145"/>
            <a:ext cx="5561274" cy="634082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Предложения для сотрудничества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совместных сетевых образовательных программ («1+1», «2+2»)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электронных образовательных ресурсов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НИОКР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студентов, магистрантов, аспирантов, сотрудников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издание статей, монографий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конференций, выставок, совещаний</a:t>
            </a:r>
          </a:p>
        </p:txBody>
      </p:sp>
    </p:spTree>
    <p:extLst>
      <p:ext uri="{BB962C8B-B14F-4D97-AF65-F5344CB8AC3E}">
        <p14:creationId xmlns:p14="http://schemas.microsoft.com/office/powerpoint/2010/main" val="37552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31680" cy="562074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Ведущие научные школы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8624" y="1268760"/>
            <a:ext cx="4965128" cy="5400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Уральская школа электроэнергетики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Уральская школа турбоустановок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Уральская школа промышленной теплоэнергетики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электромеханические и электротехнологические установки и системы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безопасности и эффективности атомных электрических станций</a:t>
            </a:r>
          </a:p>
        </p:txBody>
      </p:sp>
      <p:pic>
        <p:nvPicPr>
          <p:cNvPr id="10" name="Объект 9" descr="Щербинин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9184" y="1142677"/>
            <a:ext cx="3465264" cy="2286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184" y="3976960"/>
            <a:ext cx="3465264" cy="23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186808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Направления подготовки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6519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</a:t>
            </a:r>
            <a:endParaRPr lang="ru-RU" sz="3600" b="1" dirty="0" smtClean="0">
              <a:solidFill>
                <a:srgbClr val="6519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03.06.01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и астрономия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90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Теплофизика и теоретическая </a:t>
            </a:r>
            <a:r>
              <a:rPr lang="ru-RU" sz="290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теплотехника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09.06.01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вычислительная техника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анализ, управление и обработка информации (по отраслям)</a:t>
            </a:r>
          </a:p>
          <a:p>
            <a:pPr lvl="1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моделирование, численные методы и комплексы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13.06.01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и теплотехника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900" dirty="0" err="1" smtClean="0">
                <a:latin typeface="Times New Roman"/>
                <a:ea typeface="SimSun"/>
              </a:rPr>
              <a:t>Электротехнология</a:t>
            </a:r>
            <a:endParaRPr lang="ru-RU" sz="2900" dirty="0" smtClean="0">
              <a:latin typeface="Times New Roman"/>
              <a:ea typeface="SimSun"/>
            </a:endParaRPr>
          </a:p>
          <a:p>
            <a:pPr lvl="1"/>
            <a:r>
              <a:rPr lang="ru-RU" sz="2900" dirty="0">
                <a:latin typeface="Times New Roman"/>
                <a:ea typeface="SimSun"/>
              </a:rPr>
              <a:t>Электромеханика и электрические </a:t>
            </a:r>
            <a:r>
              <a:rPr lang="ru-RU" sz="2900" dirty="0" smtClean="0">
                <a:latin typeface="Times New Roman"/>
                <a:ea typeface="SimSun"/>
              </a:rPr>
              <a:t>аппараты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Электротехнические комплексы и </a:t>
            </a:r>
            <a:r>
              <a:rPr lang="ru-RU" sz="2900" dirty="0" smtClean="0">
                <a:latin typeface="Times New Roman"/>
                <a:ea typeface="SimSun"/>
              </a:rPr>
              <a:t>системы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Электрические станции и электроэнергетические </a:t>
            </a:r>
            <a:r>
              <a:rPr lang="ru-RU" sz="2900" dirty="0" smtClean="0">
                <a:latin typeface="Times New Roman"/>
                <a:ea typeface="SimSun"/>
              </a:rPr>
              <a:t>системы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Промышленная </a:t>
            </a:r>
            <a:r>
              <a:rPr lang="ru-RU" sz="2900" dirty="0" smtClean="0">
                <a:latin typeface="Times New Roman"/>
                <a:ea typeface="SimSun"/>
              </a:rPr>
              <a:t>теплоэнергетика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Тепловые электрические станции, их энергетические системы и </a:t>
            </a:r>
            <a:r>
              <a:rPr lang="ru-RU" sz="2900" dirty="0" smtClean="0">
                <a:latin typeface="Times New Roman"/>
                <a:ea typeface="SimSun"/>
              </a:rPr>
              <a:t>агрегаты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Турбомашины и комбинированные турбоустановки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14.06.01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/>
                <a:ea typeface="SimSun"/>
              </a:rPr>
              <a:t>Ядерная, тепловая и возобновляемая энергетика и сопутствующие технологии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900" dirty="0">
                <a:latin typeface="Times New Roman"/>
                <a:ea typeface="SimSun"/>
              </a:rPr>
              <a:t>Ядерные энергетические установки, включая проектирование, эксплуатацию и вывод из </a:t>
            </a:r>
            <a:r>
              <a:rPr lang="ru-RU" sz="2900" dirty="0" smtClean="0">
                <a:latin typeface="Times New Roman"/>
                <a:ea typeface="SimSun"/>
              </a:rPr>
              <a:t>эксплуатации</a:t>
            </a:r>
          </a:p>
          <a:p>
            <a:pPr lvl="1"/>
            <a:r>
              <a:rPr lang="ru-RU" sz="2900" dirty="0">
                <a:latin typeface="Times New Roman"/>
                <a:ea typeface="SimSun"/>
              </a:rPr>
              <a:t>Атомное </a:t>
            </a:r>
            <a:r>
              <a:rPr lang="ru-RU" sz="2900" dirty="0" err="1">
                <a:latin typeface="Times New Roman"/>
                <a:ea typeface="SimSun"/>
              </a:rPr>
              <a:t>реакторостроение</a:t>
            </a:r>
            <a:r>
              <a:rPr lang="ru-RU" sz="2900" dirty="0">
                <a:latin typeface="Times New Roman"/>
                <a:ea typeface="SimSun"/>
              </a:rPr>
              <a:t>, машины, агрегаты и технология материалов атомной </a:t>
            </a:r>
            <a:r>
              <a:rPr lang="ru-RU" sz="2900" dirty="0" smtClean="0">
                <a:latin typeface="Times New Roman"/>
                <a:ea typeface="SimSun"/>
              </a:rPr>
              <a:t>промышленности</a:t>
            </a:r>
          </a:p>
          <a:p>
            <a:pPr lvl="1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Энергоустановки на основе возобновляемых видов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283968" y="1310034"/>
            <a:ext cx="4402832" cy="5215310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r>
              <a:rPr lang="ru-RU" sz="1800" b="1" dirty="0" smtClean="0">
                <a:solidFill>
                  <a:srgbClr val="6519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ЩЕКЛЕИН  СЕРГЕЙ ЕВГЕНЬЕВИЧ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д.т.н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профессор, заведующий кафедрой Атомные станции и возобновляемые источники энергии УрФУ. Заслуженный энергетик РФ, действительный член Международной энергетической академии.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более 500 научных изданий, 60 изобретений,  20 учебных пособий. Индекс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научных интересов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термодинамика ядерных энергетических установок,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проблемы атомной энергетики и теплофизики двухфазных потоков,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продление ресурса и повышение надежности оборудования АЭС,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солнечная энергетика,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ветровая энергетика,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биоэнергетика,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энергосбережение,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и направление подготовки аспирантов: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14.06.01 Ядерная, тепловая и возобновляемая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и сопутствующие технологии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0572"/>
            <a:ext cx="33896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741442"/>
            <a:ext cx="34951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6519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s.e.shcheklein@urfu.ru</a:t>
            </a:r>
            <a:endParaRPr lang="ru-RU" dirty="0">
              <a:solidFill>
                <a:srgbClr val="6519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2291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Научные руководители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402832" cy="5472608"/>
          </a:xfrm>
        </p:spPr>
        <p:txBody>
          <a:bodyPr>
            <a:norm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r>
              <a:rPr lang="ru-RU" sz="1700" b="1" dirty="0" smtClean="0">
                <a:solidFill>
                  <a:srgbClr val="6519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ТАШЛЫКОВ  ОЛЕГ  ЛЕОНИДОВИЧ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доцент кафедры Атомные станции и возобновляемые источники энергии УрФУ. Заслуженный учитель профессиональной школы России.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200 научных изданий, 2 монографий, 3 учебников,  10 учебных пособий.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- 11.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научных интересов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оптимизация ремонтных работ на АЭС,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облучаемости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персонала,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АЭС,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оптимизация радиационной защиты,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энергосбережение,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00000"/>
                </a:solidFill>
              </a:defRPr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и направление подготовки аспирантов: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14.06.01 Ядерная, тепловая и возобновляемая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и сопутствующие технологии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8260" y="3213557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26108"/>
            <a:ext cx="3495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rgbClr val="6519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0713"/>
            <a:ext cx="400350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88" y="5926108"/>
            <a:ext cx="2878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Экран (4:3)</PresentationFormat>
  <Paragraphs>208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Уральский энергетический институт – территория сотрудничества</vt:lpstr>
      <vt:lpstr>Уральский энергетический институт УрФУ создан в 2011 году путем объединения двух факультетов, существовавших параллельно с 1964 года: электротехнического и теплоэнергетического.  Миссия Уральского энергетического института состоит в обеспечении процессов инновационного развития топливно-энергетической отрасли экономики страны высококвалифицированными интеллектуальными кадрами нового поколения, а также научно-образовательными и инновационными решениями.  Основной целью УралЭНИН является создание условий для интеграции научных, образовательных и социально-экономических процессов, центра инновационного развития энергетики региона и страны и опережающая подготовка кадрового ресурса, необходимого для реализации Энергетической стратегии России. </vt:lpstr>
      <vt:lpstr>УралЭНИН сегодня</vt:lpstr>
      <vt:lpstr>Международные проекты</vt:lpstr>
      <vt:lpstr>Предложения для сотрудничества</vt:lpstr>
      <vt:lpstr>Ведущие научные школы</vt:lpstr>
      <vt:lpstr>Направления подготовки</vt:lpstr>
      <vt:lpstr>Научные руководители</vt:lpstr>
      <vt:lpstr>Научные руководители</vt:lpstr>
      <vt:lpstr>Научные руководители</vt:lpstr>
      <vt:lpstr>Научные руководители</vt:lpstr>
      <vt:lpstr>Научные руководители</vt:lpstr>
      <vt:lpstr>Научные руководители</vt:lpstr>
      <vt:lpstr>Научные руководители</vt:lpstr>
      <vt:lpstr>Научные руководители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2016-03-17T16:50:08Z</dcterms:created>
  <dcterms:modified xsi:type="dcterms:W3CDTF">2018-03-16T08:09:38Z</dcterms:modified>
</cp:coreProperties>
</file>